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bookmarkIdSeed="2">
  <p:sldMasterIdLst>
    <p:sldMasterId id="2147484225" r:id="rId1"/>
    <p:sldMasterId id="2147484226" r:id="rId2"/>
  </p:sldMasterIdLst>
  <p:notesMasterIdLst>
    <p:notesMasterId r:id="rId20"/>
  </p:notesMasterIdLst>
  <p:sldIdLst>
    <p:sldId id="284" r:id="rId3"/>
    <p:sldId id="285" r:id="rId4"/>
    <p:sldId id="343" r:id="rId5"/>
    <p:sldId id="316" r:id="rId6"/>
    <p:sldId id="345" r:id="rId7"/>
    <p:sldId id="320" r:id="rId8"/>
    <p:sldId id="351" r:id="rId9"/>
    <p:sldId id="350" r:id="rId10"/>
    <p:sldId id="346" r:id="rId11"/>
    <p:sldId id="347" r:id="rId12"/>
    <p:sldId id="348" r:id="rId13"/>
    <p:sldId id="335" r:id="rId14"/>
    <p:sldId id="327" r:id="rId15"/>
    <p:sldId id="313" r:id="rId16"/>
    <p:sldId id="337" r:id="rId17"/>
    <p:sldId id="344" r:id="rId18"/>
    <p:sldId id="308" r:id="rId19"/>
  </p:sldIdLst>
  <p:sldSz cx="9144000" cy="6858000" type="screen4x3"/>
  <p:notesSz cx="6858000" cy="9144000"/>
  <p:embeddedFontLst>
    <p:embeddedFont>
      <p:font typeface="나눔고딕" charset="-127"/>
      <p:regular r:id="rId21"/>
      <p:bold r:id="rId22"/>
    </p:embeddedFont>
    <p:embeddedFont>
      <p:font typeface="맑은 고딕" pitchFamily="50" charset="-127"/>
      <p:regular r:id="rId23"/>
      <p:bold r:id="rId24"/>
    </p:embeddedFont>
    <p:embeddedFont>
      <p:font typeface="HY견고딕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0D0D"/>
    <a:srgbClr val="4B3C3F"/>
    <a:srgbClr val="121E50"/>
    <a:srgbClr val="FEFCE5"/>
    <a:srgbClr val="996633"/>
    <a:srgbClr val="FF6E57"/>
    <a:srgbClr val="FFCC00"/>
    <a:srgbClr val="3B589E"/>
    <a:srgbClr val="CCFF33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1" autoAdjust="0"/>
    <p:restoredTop sz="95503" autoAdjust="0"/>
  </p:normalViewPr>
  <p:slideViewPr>
    <p:cSldViewPr snapToObjects="1">
      <p:cViewPr>
        <p:scale>
          <a:sx n="109" d="100"/>
          <a:sy n="109" d="100"/>
        </p:scale>
        <p:origin x="816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E6525-D99D-4BA8-9F36-A92663FA6317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4CB2-88D5-430A-85D1-2A71E22C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14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0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13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69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0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000" b="1" cap="all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5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6565" y="1535430"/>
            <a:ext cx="404050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6565" y="2174875"/>
            <a:ext cx="404050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799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111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799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2017-03-16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1680" y="6490335"/>
            <a:ext cx="1929765" cy="2508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/>
          <a:ea typeface="맑은 고딕"/>
        </a:defRPr>
      </a:lvl1pPr>
    </p:titleStyle>
    <p:bodyStyle>
      <a:lvl1pPr marL="342900" indent="-342900" algn="l" defTabSz="914400" latinLnBrk="1">
        <a:spcBef>
          <a:spcPct val="20000"/>
        </a:spcBef>
        <a:buFont typeface="맑은 고딕"/>
        <a:buChar char="•"/>
        <a:defRPr lang="ko-KR" sz="2800" baseline="0" smtClean="0">
          <a:solidFill>
            <a:srgbClr val="000000"/>
          </a:solidFill>
          <a:latin typeface="맑은 고딕"/>
          <a:ea typeface="맑은 고딕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맑은 고딕"/>
          <a:ea typeface="맑은 고딕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1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A%B0%A4%EB%9F%AD%EC%8B%9C%20S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gif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3.jpg"/><Relationship Id="rId7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.gif"/><Relationship Id="rId10" Type="http://schemas.openxmlformats.org/officeDocument/2006/relationships/image" Target="../media/image7.jpe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416"/>
          <p:cNvGrpSpPr/>
          <p:nvPr/>
        </p:nvGrpSpPr>
        <p:grpSpPr>
          <a:xfrm>
            <a:off x="-852805" y="-3937000"/>
            <a:ext cx="10274300" cy="15490190"/>
            <a:chOff x="-852805" y="-3937000"/>
            <a:chExt cx="10274300" cy="15490190"/>
          </a:xfrm>
        </p:grpSpPr>
        <p:grpSp>
          <p:nvGrpSpPr>
            <p:cNvPr id="33" name="그룹 417"/>
            <p:cNvGrpSpPr/>
            <p:nvPr/>
          </p:nvGrpSpPr>
          <p:grpSpPr>
            <a:xfrm rot="2773994">
              <a:off x="792480" y="-1245235"/>
              <a:ext cx="11321415" cy="5937250"/>
              <a:chOff x="792480" y="-1245235"/>
              <a:chExt cx="11321415" cy="593725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-1869440" y="1443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-1677035" y="14643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-1482725" y="14839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997585" y="15354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610870" y="157543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-320675" y="16065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-31115" y="16370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830" y="165862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260985" y="16675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1180" y="16973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745490" y="1717040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36625" y="17367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1228725" y="17691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1325245" y="17799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422400" y="17894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1517650" y="17989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1614805" y="18110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1711960" y="181991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1809750" y="18300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1905635" y="184023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002790" y="18510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2099310" y="185991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2195830" y="187007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2292985" y="188023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2389505" y="18897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486660" y="190182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2583180" y="19107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2679065" y="19221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-2160270" y="141224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-2063750" y="14236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-1965960" y="143446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-1771650" y="14541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-1384935" y="1495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-1189355" y="151574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-901065" y="154559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-706755" y="15659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-803275" y="1556385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-417830" y="159575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-224155" y="16167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57505" y="16764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841375" y="1728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1033780" y="1749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1130300" y="175768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-1579880" y="1474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-1289050" y="15043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-1095375" y="15240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-513080" y="158686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-127635" y="16275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66675" y="16465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54660" y="168656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47700" y="17087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776220" y="19310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875915" y="1943735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2971165" y="1951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3067685" y="196215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3162935" y="197294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260725" y="19831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3357245" y="19926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3453130" y="200215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3552825" y="201295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3648075" y="20231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3743960" y="20332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418"/>
            <p:cNvGrpSpPr/>
            <p:nvPr/>
          </p:nvGrpSpPr>
          <p:grpSpPr>
            <a:xfrm rot="2773994">
              <a:off x="-3545205" y="2923540"/>
              <a:ext cx="11321415" cy="5937250"/>
              <a:chOff x="-3545205" y="2923540"/>
              <a:chExt cx="11321415" cy="593725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-6207125" y="5612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-6014720" y="56330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-5820410" y="56527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-5335270" y="57042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4948555" y="57442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4658360" y="57753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-4368800" y="580580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-4173855" y="582739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-4076700" y="58362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-3786505" y="58661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-3592195" y="5885815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-3401060" y="59055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3108960" y="59378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3012440" y="59486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-2915285" y="595820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-2820035" y="59677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-2722880" y="59797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-2625725" y="59886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-2527935" y="59988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-2432050" y="600900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334895" y="60198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238375" y="602869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-2141855" y="603885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-2044700" y="60490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-1948180" y="605853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-1851025" y="607060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-1754505" y="60794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-1658620" y="60909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-6497955" y="55810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-6401435" y="55924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-6303645" y="560324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-6109335" y="56229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-5722620" y="5664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-5527040" y="568452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-5238750" y="571436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5044440" y="57346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5140960" y="5725160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-4755515" y="57645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-4561840" y="57854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3980180" y="58451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3496310" y="5897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-3303905" y="5918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-3207385" y="59264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-5917565" y="5643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-5626735" y="56730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-5433060" y="56927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4850765" y="575564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4465320" y="579628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-4271010" y="58153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-3883025" y="58553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-3689985" y="58775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-1561465" y="609981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-1461770" y="6112510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1366520" y="6120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1270000" y="613092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1174750" y="614172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-1076960" y="61518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-980440" y="61614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884555" y="61709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784860" y="618172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-689610" y="61918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-593725" y="62020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>
            <a:spLocks/>
          </p:cNvSpPr>
          <p:nvPr/>
        </p:nvSpPr>
        <p:spPr>
          <a:xfrm>
            <a:off x="2721610" y="3690620"/>
            <a:ext cx="3803015" cy="14773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:: A+ ::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(지도교수 노영주)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         2011150022 </a:t>
            </a:r>
            <a:r>
              <a:rPr lang="en-US" altLang="ko-KR" sz="1800" b="0" cap="none" dirty="0" err="1" smtClean="0">
                <a:ea typeface="맑은 고딕" charset="0"/>
              </a:rPr>
              <a:t>신명진</a:t>
            </a:r>
            <a:r>
              <a:rPr lang="en-US" altLang="ko-KR" sz="1800" b="0" cap="none" dirty="0" smtClean="0">
                <a:ea typeface="맑은 고딕" charset="0"/>
              </a:rPr>
              <a:t> (</a:t>
            </a:r>
            <a:r>
              <a:rPr lang="en-US" altLang="ko-KR" sz="1800" b="0" cap="none" dirty="0" err="1" smtClean="0">
                <a:ea typeface="맑은 고딕" charset="0"/>
              </a:rPr>
              <a:t>팀장</a:t>
            </a:r>
            <a:r>
              <a:rPr lang="en-US" altLang="ko-KR" sz="1800" b="0" cap="none" dirty="0" smtClean="0">
                <a:ea typeface="맑은 고딕" charset="0"/>
              </a:rPr>
              <a:t>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2011150008 </a:t>
            </a:r>
            <a:r>
              <a:rPr lang="en-US" altLang="ko-KR" sz="1800" b="0" cap="none" dirty="0" err="1" smtClean="0">
                <a:ea typeface="맑은 고딕" charset="0"/>
              </a:rPr>
              <a:t>김용균</a:t>
            </a:r>
            <a:endParaRPr lang="ko-KR" altLang="en-US" sz="1800" b="0" cap="none" dirty="0" smtClean="0"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62635" y="2222500"/>
            <a:ext cx="76333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</a:rPr>
              <a:t>스마트폰으로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조종하는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벌레퇴치드론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1196340" y="2684780"/>
            <a:ext cx="676465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B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ug Repelling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Drone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Using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SmartPhone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7873157" y="367701"/>
            <a:ext cx="689892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4-7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036" y="1303900"/>
            <a:ext cx="3312716" cy="2775784"/>
            <a:chOff x="103965" y="958758"/>
            <a:chExt cx="2770189" cy="223642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5" y="958758"/>
              <a:ext cx="2770189" cy="19145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1952" y="2897618"/>
              <a:ext cx="1656184" cy="29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아두이노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우노</a:t>
              </a:r>
              <a:r>
                <a:rPr lang="en-US" altLang="ko-KR" dirty="0" smtClean="0">
                  <a:solidFill>
                    <a:prstClr val="black"/>
                  </a:solidFill>
                </a:rPr>
                <a:t>R3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176983"/>
              </p:ext>
            </p:extLst>
          </p:nvPr>
        </p:nvGraphicFramePr>
        <p:xfrm>
          <a:off x="3707904" y="313055"/>
          <a:ext cx="5109572" cy="371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120"/>
                <a:gridCol w="4222452"/>
              </a:tblGrid>
              <a:tr h="216196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아두이노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우노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5537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Processor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ATmega328P</a:t>
                      </a:r>
                    </a:p>
                  </a:txBody>
                  <a:tcPr marL="90170" marR="90170" marT="46990" marB="46990"/>
                </a:tc>
              </a:tr>
              <a:tr h="49326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Operating/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Input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Voltage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5V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/ 7-12V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472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Speed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16MHz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472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Analog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In/out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6/0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472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Digital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IO/PWM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14/6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6196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EEPROM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6196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SRAM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6196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Flash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32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6196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USB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Regular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6196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UART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18" y="4230639"/>
            <a:ext cx="906860" cy="1266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732" y="555656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prstClr val="black"/>
                </a:solidFill>
              </a:rPr>
              <a:t>자이로센서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/>
              <a:t>MPU-6050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596" y="6218360"/>
            <a:ext cx="187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err="1" smtClean="0">
                <a:solidFill>
                  <a:prstClr val="black"/>
                </a:solidFill>
              </a:rPr>
              <a:t>드론의</a:t>
            </a:r>
            <a:r>
              <a:rPr lang="ko-KR" altLang="en-US" sz="1400" dirty="0" smtClean="0">
                <a:solidFill>
                  <a:prstClr val="black"/>
                </a:solidFill>
              </a:rPr>
              <a:t> 자세제어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339752" y="6224770"/>
            <a:ext cx="3238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prstClr val="black"/>
                </a:solidFill>
              </a:rPr>
              <a:t>스마트폰과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드론의</a:t>
            </a:r>
            <a:r>
              <a:rPr lang="ko-KR" altLang="en-US" sz="1400" dirty="0" smtClean="0">
                <a:solidFill>
                  <a:prstClr val="black"/>
                </a:solidFill>
              </a:rPr>
              <a:t> 통신 연결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509978"/>
            <a:ext cx="929680" cy="11224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72681" y="5732936"/>
            <a:ext cx="111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prstClr val="black"/>
                </a:solidFill>
              </a:rPr>
              <a:t>서보모터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878656" y="6296978"/>
            <a:ext cx="229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작동시</a:t>
            </a:r>
            <a:r>
              <a:rPr lang="ko-KR" altLang="en-US" sz="1400" dirty="0" smtClean="0"/>
              <a:t> 살충제 분사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61" y="4203857"/>
            <a:ext cx="1785885" cy="13268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86576" y="5572029"/>
            <a:ext cx="181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sz="1400" dirty="0" smtClean="0">
                <a:solidFill>
                  <a:prstClr val="black"/>
                </a:solidFill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</a:rPr>
              <a:t>모듈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HC-06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pic>
        <p:nvPicPr>
          <p:cNvPr id="24" name="Picture 3" descr="C:\Users\E218-09\Desktop\132102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67283"/>
            <a:ext cx="1039523" cy="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866124" y="5707322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카메라모듈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</a:rPr>
              <a:t>OV7670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46007" y="6372248"/>
            <a:ext cx="2296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스마트폰으로</a:t>
            </a:r>
            <a:r>
              <a:rPr lang="ko-KR" altLang="en-US" sz="1400" dirty="0" smtClean="0"/>
              <a:t> 영상 전달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70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15" name="텍스트 상자 6"/>
          <p:cNvSpPr txBox="1">
            <a:spLocks/>
          </p:cNvSpPr>
          <p:nvPr/>
        </p:nvSpPr>
        <p:spPr>
          <a:xfrm>
            <a:off x="3948732" y="3929520"/>
            <a:ext cx="4459288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400" b="1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스튜디오</a:t>
            </a:r>
          </a:p>
          <a:p>
            <a:pPr algn="ctr" defTabSz="508000"/>
            <a:r>
              <a:rPr lang="ko-KR" altLang="en-US" dirty="0" err="1" smtClean="0">
                <a:solidFill>
                  <a:prstClr val="black"/>
                </a:solidFill>
              </a:rPr>
              <a:t>드론을</a:t>
            </a:r>
            <a:r>
              <a:rPr lang="ko-KR" altLang="en-US" dirty="0" smtClean="0">
                <a:solidFill>
                  <a:prstClr val="black"/>
                </a:solidFill>
              </a:rPr>
              <a:t> 조종하는 기능을 가진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스마트폰</a:t>
            </a:r>
            <a:r>
              <a:rPr lang="ko-KR" altLang="en-US" dirty="0">
                <a:solidFill>
                  <a:prstClr val="black"/>
                </a:solidFill>
              </a:rPr>
              <a:t> 애플리케이션 제작 프로그램</a:t>
            </a:r>
            <a:endParaRPr lang="en-US" altLang="ko-KR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80" y="1648216"/>
            <a:ext cx="3528392" cy="15508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32" y="1484784"/>
            <a:ext cx="1699932" cy="1722008"/>
          </a:xfrm>
          <a:prstGeom prst="rect">
            <a:avLst/>
          </a:prstGeom>
        </p:spPr>
      </p:pic>
      <p:sp>
        <p:nvSpPr>
          <p:cNvPr id="25" name="텍스트 상자 6"/>
          <p:cNvSpPr txBox="1">
            <a:spLocks/>
          </p:cNvSpPr>
          <p:nvPr/>
        </p:nvSpPr>
        <p:spPr>
          <a:xfrm>
            <a:off x="-468560" y="3955712"/>
            <a:ext cx="5080159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400" b="1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통합 개발 환경</a:t>
            </a:r>
            <a:endParaRPr lang="en-US" altLang="ko-KR" sz="24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dirty="0" err="1" smtClean="0">
                <a:solidFill>
                  <a:prstClr val="black"/>
                </a:solidFill>
              </a:rPr>
              <a:t>드론의</a:t>
            </a:r>
            <a:r>
              <a:rPr lang="ko-KR" altLang="en-US" dirty="0" smtClean="0">
                <a:solidFill>
                  <a:prstClr val="black"/>
                </a:solidFill>
              </a:rPr>
              <a:t> 움직임을 제어하는 기능을 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dirty="0">
                <a:solidFill>
                  <a:prstClr val="black"/>
                </a:solidFill>
              </a:rPr>
              <a:t>구현하는 프로그램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개발 환경 및 개발 방법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9" name="텍스트 상자 5"/>
          <p:cNvSpPr txBox="1">
            <a:spLocks/>
          </p:cNvSpPr>
          <p:nvPr/>
        </p:nvSpPr>
        <p:spPr>
          <a:xfrm>
            <a:off x="680194" y="980728"/>
            <a:ext cx="5596890" cy="10785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H/W </a:t>
            </a: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노트북  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운영체제 </a:t>
            </a:r>
            <a:r>
              <a:rPr lang="en-US" altLang="ko-KR" sz="1600" dirty="0" smtClean="0">
                <a:solidFill>
                  <a:prstClr val="black"/>
                </a:solidFill>
              </a:rPr>
              <a:t>: Window 7 64bit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삼성 갤럭시</a:t>
            </a:r>
            <a:r>
              <a:rPr lang="en-US" altLang="ko-KR" sz="1600" dirty="0" smtClean="0">
                <a:solidFill>
                  <a:prstClr val="black"/>
                </a:solidFill>
              </a:rPr>
              <a:t>S4 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441062" y="4221088"/>
            <a:ext cx="5836022" cy="2063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S/W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IDE</a:t>
            </a:r>
            <a:r>
              <a:rPr lang="ko-KR" altLang="en-US" sz="1600" dirty="0" smtClean="0">
                <a:solidFill>
                  <a:prstClr val="black"/>
                </a:solidFill>
              </a:rPr>
              <a:t>를 통해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프로그램 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스튜디오를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Android app </a:t>
            </a:r>
            <a:r>
              <a:rPr lang="ko-KR" altLang="en-US" sz="1600" dirty="0" smtClean="0">
                <a:solidFill>
                  <a:prstClr val="black"/>
                </a:solidFill>
              </a:rPr>
              <a:t>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ko-KR" alt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48890"/>
              </p:ext>
            </p:extLst>
          </p:nvPr>
        </p:nvGraphicFramePr>
        <p:xfrm>
          <a:off x="4044836" y="2348880"/>
          <a:ext cx="44644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22"/>
                <a:gridCol w="3689373"/>
              </a:tblGrid>
              <a:tr h="197542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내용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2.3GHz 쿼드코어 (스냅드래곤 800MSM8974)</a:t>
                      </a: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Memory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LPDDR3 2GB 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Graphic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Adreno 330@450MHz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OS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Android 4.2 젤리빈 - 4.4 킷캣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2412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네트워크 환경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80" b="0" kern="1200" dirty="0" smtClean="0">
                          <a:solidFill>
                            <a:srgbClr val="373A3C"/>
                          </a:solidFill>
                          <a:latin typeface="+mn-lt"/>
                          <a:ea typeface="맑은 고딕" charset="0"/>
                        </a:rPr>
                        <a:t>LTE Advanced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5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6, 업무 분담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44917"/>
              </p:ext>
            </p:extLst>
          </p:nvPr>
        </p:nvGraphicFramePr>
        <p:xfrm>
          <a:off x="971600" y="1124744"/>
          <a:ext cx="6984776" cy="3637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4362"/>
                <a:gridCol w="2784070"/>
                <a:gridCol w="3096344"/>
              </a:tblGrid>
              <a:tr h="3919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신명진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김용균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6008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드론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8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안드로이드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</a:txBody>
                  <a:tcPr marL="90170" marR="90170" marT="46990" marB="46990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Wingdings" charset="0"/>
                        <a:ea typeface="Wingdings" charset="0"/>
                      </a:endParaRPr>
                    </a:p>
                  </a:txBody>
                  <a:tcPr marL="90170" marR="90170" marT="46990" marB="46990"/>
                </a:tc>
              </a:tr>
              <a:tr h="58610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드론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조립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5340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54000" indent="-25400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통합테스트/유지보수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7, 종합설계 수행일정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3420"/>
              </p:ext>
            </p:extLst>
          </p:nvPr>
        </p:nvGraphicFramePr>
        <p:xfrm>
          <a:off x="438150" y="967740"/>
          <a:ext cx="8022282" cy="531700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957743"/>
                <a:gridCol w="821909"/>
                <a:gridCol w="822715"/>
                <a:gridCol w="822715"/>
                <a:gridCol w="1298600"/>
                <a:gridCol w="1298600"/>
              </a:tblGrid>
              <a:tr h="30416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굴림" charset="0"/>
                        </a:rPr>
                        <a:t>추진사항</a:t>
                      </a:r>
                      <a:endParaRPr lang="ko-KR" altLang="en-US" sz="1000" b="1" kern="1200" dirty="0" smtClean="0">
                        <a:solidFill>
                          <a:srgbClr val="000000"/>
                        </a:solidFill>
                        <a:latin typeface="+mn-lt"/>
                        <a:ea typeface="굴림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3월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4월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5월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6월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7-9월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12879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사전조사 및 제안서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자료수집 및 스터디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설계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시스템 구현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프로토타입 완성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통합 테스트 및 보완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최종보고서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8, 필요기술 및 참고문헌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65454" y="1052736"/>
            <a:ext cx="8477885" cy="3448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명품 </a:t>
            </a:r>
            <a:r>
              <a:rPr lang="en-US" altLang="ko-KR" sz="2000" dirty="0" smtClean="0">
                <a:solidFill>
                  <a:prstClr val="black"/>
                </a:solidFill>
              </a:rPr>
              <a:t>JAVA Programming </a:t>
            </a: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/>
              <a:t>그림으로 쉽게 설명하는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프로그래밍</a:t>
            </a:r>
            <a:endParaRPr lang="en-US" altLang="ko-KR" sz="2000" dirty="0" smtClean="0"/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/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/>
              <a:t>말하고 듣고 대화하는 </a:t>
            </a:r>
            <a:r>
              <a:rPr lang="en-US" altLang="ko-KR" sz="2000" dirty="0" smtClean="0"/>
              <a:t>Physical Computing </a:t>
            </a:r>
            <a:r>
              <a:rPr lang="ko-KR" altLang="en-US" sz="2000" dirty="0" err="1" smtClean="0"/>
              <a:t>아두이노</a:t>
            </a:r>
            <a:endParaRPr lang="en-US" altLang="ko-KR" sz="2000" dirty="0"/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갤럭시 </a:t>
            </a:r>
            <a:r>
              <a:rPr lang="en-US" altLang="ko-KR" sz="2000" dirty="0" smtClean="0">
                <a:solidFill>
                  <a:prstClr val="black"/>
                </a:solidFill>
              </a:rPr>
              <a:t>S4 </a:t>
            </a:r>
            <a:r>
              <a:rPr lang="ko-KR" altLang="en-US" sz="2000" dirty="0" smtClean="0">
                <a:solidFill>
                  <a:prstClr val="black"/>
                </a:solidFill>
              </a:rPr>
              <a:t>사양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742950" lvl="1" indent="-285750" defTabSz="5080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hlinkClick r:id="rId2"/>
              </a:rPr>
              <a:t>https://namu.wiki/w/%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EA%B0%A4%EB%9F%AD%EC%8B%9C%20S4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5"/>
          <p:cNvSpPr txBox="1">
            <a:spLocks/>
          </p:cNvSpPr>
          <p:nvPr/>
        </p:nvSpPr>
        <p:spPr>
          <a:xfrm>
            <a:off x="251520" y="1117628"/>
            <a:ext cx="8477885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졸업작품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주소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=&gt;https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://github.com/dkscss/graduation_work.git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51520" y="298336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9, </a:t>
            </a:r>
            <a:r>
              <a:rPr lang="en-US" altLang="ko-KR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95536" y="2492896"/>
            <a:ext cx="8477885" cy="224805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팀원별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ID</a:t>
            </a: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팀장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신명진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dkscss</a:t>
            </a: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팀원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김용균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kimyonggyun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4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4B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900430" y="-4203700"/>
            <a:ext cx="10274935" cy="15490825"/>
            <a:chOff x="-900430" y="-4203700"/>
            <a:chExt cx="10274935" cy="15490825"/>
          </a:xfrm>
        </p:grpSpPr>
        <p:grpSp>
          <p:nvGrpSpPr>
            <p:cNvPr id="33" name="그룹 32"/>
            <p:cNvGrpSpPr/>
            <p:nvPr/>
          </p:nvGrpSpPr>
          <p:grpSpPr>
            <a:xfrm rot="2760000">
              <a:off x="744855" y="-1511935"/>
              <a:ext cx="11322050" cy="5937885"/>
              <a:chOff x="744855" y="-1511935"/>
              <a:chExt cx="11322050" cy="5937885"/>
            </a:xfrm>
          </p:grpSpPr>
          <p:cxnSp>
            <p:nvCxnSpPr>
              <p:cNvPr id="97" name="직선 연결선 96"/>
              <p:cNvCxnSpPr/>
              <p:nvPr/>
            </p:nvCxnSpPr>
            <p:spPr>
              <a:xfrm rot="2760000">
                <a:off x="-1916430" y="117602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2760000">
                <a:off x="-1722755" y="119697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2760000">
                <a:off x="-1530350" y="121602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rot="2760000">
                <a:off x="-1044575" y="1268095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rot="2760000">
                <a:off x="-656590" y="13081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rot="2760000">
                <a:off x="-367030" y="13392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2760000">
                <a:off x="-77470" y="13696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2760000">
                <a:off x="116205" y="13906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2760000">
                <a:off x="215265" y="140017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rot="2760000">
                <a:off x="504190" y="14300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rot="2760000">
                <a:off x="697230" y="14490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760000">
                <a:off x="891540" y="147002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rot="2760000">
                <a:off x="1180465" y="15005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rot="2760000">
                <a:off x="1278890" y="151193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2760000">
                <a:off x="1376045" y="15220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2760000">
                <a:off x="1472565" y="153225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2760000">
                <a:off x="1567180" y="15430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2760000">
                <a:off x="1664335" y="155257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2760000">
                <a:off x="1762760" y="15621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2760000">
                <a:off x="1858010" y="157289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rot="2760000">
                <a:off x="1956435" y="158178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2760000">
                <a:off x="2052320" y="1593215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2760000">
                <a:off x="2148840" y="160274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2760000">
                <a:off x="2246630" y="161290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2760000">
                <a:off x="2343150" y="162179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rot="2760000">
                <a:off x="2440305" y="1633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rot="2760000">
                <a:off x="2536190" y="16427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rot="2760000">
                <a:off x="2632710" y="16554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rot="2760000">
                <a:off x="-2207260" y="11442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rot="2760000">
                <a:off x="-2109470" y="11557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rot="2760000">
                <a:off x="-2012315" y="116522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2760000">
                <a:off x="-1816735" y="1186180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2760000">
                <a:off x="-1431925" y="12268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2760000">
                <a:off x="-1237615" y="124841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2760000">
                <a:off x="-947420" y="12788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2760000">
                <a:off x="-753110" y="129921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2760000">
                <a:off x="-850900" y="128841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rot="2760000">
                <a:off x="-464185" y="1329055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2760000">
                <a:off x="-271145" y="1349375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2760000">
                <a:off x="311150" y="140906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rot="2760000">
                <a:off x="795655" y="146113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rot="2760000">
                <a:off x="986790" y="148145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rot="2760000">
                <a:off x="1084580" y="149034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2760000">
                <a:off x="-1625600" y="120777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rot="2760000">
                <a:off x="-1336675" y="1236345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2760000">
                <a:off x="-1142365" y="125603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2760000">
                <a:off x="-560070" y="13188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rot="2760000">
                <a:off x="-172720" y="1361440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rot="2760000">
                <a:off x="20320" y="1379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rot="2760000">
                <a:off x="407035" y="1418590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rot="2760000">
                <a:off x="600710" y="144081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rot="2760000">
                <a:off x="2729865" y="16630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rot="2760000">
                <a:off x="2827655" y="16738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rot="2760000">
                <a:off x="2924175" y="168402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rot="2760000">
                <a:off x="3020060" y="1696085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2760000">
                <a:off x="3115945" y="170561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2760000">
                <a:off x="3215005" y="171513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rot="2760000">
                <a:off x="3310255" y="17252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rot="2760000">
                <a:off x="3406775" y="173545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rot="2760000">
                <a:off x="3505835" y="174625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rot="2760000">
                <a:off x="3600450" y="175641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2760000">
                <a:off x="3697605" y="176593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rot="2760000">
              <a:off x="-3592830" y="2656840"/>
              <a:ext cx="11322050" cy="5937885"/>
              <a:chOff x="-3592830" y="2656840"/>
              <a:chExt cx="11322050" cy="5937885"/>
            </a:xfrm>
          </p:grpSpPr>
          <p:cxnSp>
            <p:nvCxnSpPr>
              <p:cNvPr id="35" name="직선 연결선 34"/>
              <p:cNvCxnSpPr/>
              <p:nvPr/>
            </p:nvCxnSpPr>
            <p:spPr>
              <a:xfrm rot="2760000">
                <a:off x="-6254115" y="534479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2760000">
                <a:off x="-6060440" y="536575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2760000">
                <a:off x="-5868035" y="538480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rot="2760000">
                <a:off x="-5382260" y="5436870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rot="2760000">
                <a:off x="-4994275" y="54768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rot="2760000">
                <a:off x="-4704715" y="550799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rot="2760000">
                <a:off x="-4415155" y="55384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2760000">
                <a:off x="-4221480" y="55594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2760000">
                <a:off x="-4122420" y="556895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2760000">
                <a:off x="-3833495" y="55987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760000">
                <a:off x="-3640455" y="56178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2760000">
                <a:off x="-3446145" y="56388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760000">
                <a:off x="-3157220" y="566928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760000">
                <a:off x="-3058795" y="568071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rot="2760000">
                <a:off x="-2961640" y="56908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rot="2760000">
                <a:off x="-2865120" y="570103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2760000">
                <a:off x="-2770505" y="57118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2760000">
                <a:off x="-2673350" y="572135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2760000">
                <a:off x="-2574925" y="573087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rot="2760000">
                <a:off x="-2479675" y="57416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2760000">
                <a:off x="-2381250" y="57505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rot="2760000">
                <a:off x="-2285365" y="5761990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2760000">
                <a:off x="-2188845" y="57715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2760000">
                <a:off x="-2091055" y="578167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2760000">
                <a:off x="-1994535" y="57905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2760000">
                <a:off x="-1897380" y="5802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rot="2760000">
                <a:off x="-1801495" y="581152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rot="2760000">
                <a:off x="-1704975" y="58242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rot="2760000">
                <a:off x="-6544945" y="53130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2760000">
                <a:off x="-6447155" y="53244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2760000">
                <a:off x="-6350000" y="53340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2760000">
                <a:off x="-6154420" y="5354955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760000">
                <a:off x="-5769610" y="539559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2760000">
                <a:off x="-5575300" y="541718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rot="2760000">
                <a:off x="-5285105" y="544766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rot="2760000">
                <a:off x="-5090795" y="546798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2760000">
                <a:off x="-5188585" y="54571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2760000">
                <a:off x="-4801870" y="5497830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2760000">
                <a:off x="-4608830" y="5518150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2760000">
                <a:off x="-4026535" y="557784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2760000">
                <a:off x="-3542030" y="562991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rot="2760000">
                <a:off x="-3350895" y="565023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rot="2760000">
                <a:off x="-3253105" y="56591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2760000">
                <a:off x="-5963285" y="537654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rot="2760000">
                <a:off x="-5674360" y="5405120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rot="2760000">
                <a:off x="-5480050" y="54248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2760000">
                <a:off x="-4897755" y="54876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2760000">
                <a:off x="-4510405" y="5530215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2760000">
                <a:off x="-4317365" y="5548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rot="2760000">
                <a:off x="-3930650" y="5587365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rot="2760000">
                <a:off x="-3736975" y="560959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2760000">
                <a:off x="-1607820" y="583184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2760000">
                <a:off x="-1510030" y="584263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2760000">
                <a:off x="-1413510" y="58527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2760000">
                <a:off x="-1317625" y="5864860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2760000">
                <a:off x="-1221740" y="587438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rot="2760000">
                <a:off x="-1122680" y="588391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rot="2760000">
                <a:off x="-1027430" y="58940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2760000">
                <a:off x="-930910" y="590423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rot="2760000">
                <a:off x="-831850" y="591502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rot="2760000">
                <a:off x="-737235" y="592518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rot="2760000">
                <a:off x="-640080" y="593471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>
            <a:spLocks/>
          </p:cNvSpPr>
          <p:nvPr/>
        </p:nvSpPr>
        <p:spPr>
          <a:xfrm>
            <a:off x="2773045" y="2774315"/>
            <a:ext cx="360235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chemeClr val="bg1"/>
                </a:solidFill>
                <a:latin typeface="+mj-lt"/>
                <a:ea typeface="굴림" panose="020B0600000101010101" pitchFamily="50" charset="-127"/>
              </a:rPr>
              <a:t>Thank U</a:t>
            </a:r>
            <a:endParaRPr lang="ko-KR" altLang="en-US" sz="3600" b="1" cap="none" dirty="0" smtClean="0">
              <a:solidFill>
                <a:schemeClr val="bg1"/>
              </a:solidFill>
              <a:latin typeface="+mj-lt"/>
              <a:ea typeface="굴림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18923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차례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>
            <a:off x="467544" y="1334770"/>
            <a:ext cx="5039995" cy="4679950"/>
          </a:xfrm>
          <a:prstGeom prst="line">
            <a:avLst/>
          </a:prstGeom>
          <a:ln w="222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>
            <a:off x="718369" y="155448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223829" y="205930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1808664" y="254317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2354764" y="307022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97514" y="108140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개요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2008689" y="1605280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관련연구 및 사례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2590984" y="2103755"/>
            <a:ext cx="2959735" cy="344805"/>
          </a:xfrm>
          <a:prstGeom prst="callout2">
            <a:avLst>
              <a:gd name="adj1" fmla="val 40676"/>
              <a:gd name="adj2" fmla="val 16227"/>
              <a:gd name="adj3" fmla="val 38269"/>
              <a:gd name="adj4" fmla="val -10060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시스템 수행 시나리오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도형 41"/>
          <p:cNvSpPr>
            <a:spLocks/>
          </p:cNvSpPr>
          <p:nvPr/>
        </p:nvSpPr>
        <p:spPr>
          <a:xfrm>
            <a:off x="3121209" y="263207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구성도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>
            <a:off x="2938964" y="36296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3563169" y="421132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4240079" y="481457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4789989" y="534416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3794309" y="3216275"/>
            <a:ext cx="3091815" cy="344805"/>
          </a:xfrm>
          <a:prstGeom prst="callout2">
            <a:avLst>
              <a:gd name="adj1" fmla="val 34944"/>
              <a:gd name="adj2" fmla="val 14273"/>
              <a:gd name="adj3" fmla="val 34944"/>
              <a:gd name="adj4" fmla="val -12755"/>
              <a:gd name="adj5" fmla="val 145880"/>
              <a:gd name="adj6" fmla="val -25764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개발환경 및 개발방법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4234364" y="3772535"/>
            <a:ext cx="2162175" cy="358775"/>
          </a:xfrm>
          <a:prstGeom prst="callout2">
            <a:avLst>
              <a:gd name="adj1" fmla="val 40856"/>
              <a:gd name="adj2" fmla="val 23120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altLang="ko-KR" sz="1800" b="0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업무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분담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075739" y="4349115"/>
            <a:ext cx="3091815" cy="344805"/>
          </a:xfrm>
          <a:prstGeom prst="callout2">
            <a:avLst>
              <a:gd name="adj1" fmla="val 44097"/>
              <a:gd name="adj2" fmla="val 10292"/>
              <a:gd name="adj3" fmla="val 41042"/>
              <a:gd name="adj4" fmla="val -12773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수행일정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5637079" y="4888865"/>
            <a:ext cx="3091815" cy="344805"/>
          </a:xfrm>
          <a:prstGeom prst="callout2">
            <a:avLst>
              <a:gd name="adj1" fmla="val 40954"/>
              <a:gd name="adj2" fmla="val 7662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필요기술 및 참고문헌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50"/>
          <p:cNvSpPr>
            <a:spLocks/>
          </p:cNvSpPr>
          <p:nvPr/>
        </p:nvSpPr>
        <p:spPr>
          <a:xfrm>
            <a:off x="6052185" y="5400675"/>
            <a:ext cx="3091815" cy="344805"/>
          </a:xfrm>
          <a:prstGeom prst="callout2">
            <a:avLst>
              <a:gd name="adj1" fmla="val 45098"/>
              <a:gd name="adj2" fmla="val -655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r>
              <a:rPr lang="en-US" altLang="ko-KR" sz="1800" b="0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GitHub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주소</a:t>
            </a:r>
          </a:p>
        </p:txBody>
      </p:sp>
      <p:sp>
        <p:nvSpPr>
          <p:cNvPr id="21" name="도형 46"/>
          <p:cNvSpPr>
            <a:spLocks/>
          </p:cNvSpPr>
          <p:nvPr/>
        </p:nvSpPr>
        <p:spPr>
          <a:xfrm>
            <a:off x="5271001" y="5783004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종합설계 개요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4" y="1671332"/>
            <a:ext cx="7705169" cy="45243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지난 발표에서의 지적 사항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모기탐지의 가능성과 근거가 의문시 됨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 사항에 대한 답변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아두이노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사운드 센서의 모기인식률이 현저하게 낮음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결론 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주제의 변경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Ø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모기를 인식하여 </a:t>
            </a:r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퇴치제를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분사하는 방식이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아닌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드론과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같은 조종이 가능한 물체에 설치하여 </a:t>
            </a:r>
          </a:p>
          <a:p>
            <a:pPr lvl="1" eaLnBrk="0"/>
            <a:r>
              <a:rPr lang="ko-KR" altLang="en-US" sz="2000" dirty="0" err="1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스마트폰으로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직접 조종하며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살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충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제를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분사하는 것으로 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주제의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방향을 바꾸었다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-108520" y="936759"/>
            <a:ext cx="8818434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1" eaLnBrk="0"/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기존 </a:t>
            </a:r>
            <a:r>
              <a:rPr lang="ko-KR" altLang="en-US" sz="2400" b="1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과제명</a:t>
            </a: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: </a:t>
            </a:r>
            <a:r>
              <a:rPr lang="ko-KR" altLang="en-US" sz="2000" b="1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아두이노를</a:t>
            </a:r>
            <a:r>
              <a:rPr lang="ko-KR" altLang="en-US" sz="2000" b="1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이용한 스마트 모기킬러</a:t>
            </a:r>
            <a:endParaRPr lang="en-US" altLang="ko-KR" sz="20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ko-KR" altLang="en-US" sz="16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2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종합설계 개요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323214" y="1162430"/>
            <a:ext cx="8569266" cy="3663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8000" eaLnBrk="0"/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배경</a:t>
            </a:r>
            <a:endParaRPr lang="en-US" altLang="ko-KR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508000" eaLnBrk="0"/>
            <a:endParaRPr lang="en-US" altLang="ko-KR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dirty="0">
                <a:solidFill>
                  <a:schemeClr val="accent6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최근 들어 다양하게 사용되는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드론과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병충해를 방지하는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방역차를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접목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defTabSz="508000" eaLnBrk="0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연구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목표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508000" eaLnBrk="0"/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dirty="0" smtClean="0">
                <a:solidFill>
                  <a:schemeClr val="accent6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블루투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통해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스마트폰으로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드론을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조종하며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충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제를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분사하는 것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◆ 연구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en-US" altLang="ko-KR" sz="1800" b="0" cap="none" dirty="0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cap="none" dirty="0" err="1" smtClean="0">
                <a:solidFill>
                  <a:schemeClr val="accent6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효과</a:t>
            </a: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cap="none" dirty="0" smtClean="0">
              <a:solidFill>
                <a:schemeClr val="accent6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dirty="0">
                <a:solidFill>
                  <a:schemeClr val="accent6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움직이지 않고 손에 닿지 않는 높은 곳이나 일일이 다니기 힘든 넓은 공간에  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살충제를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분사할 수 있다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1800" b="0" cap="none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500" b="0" cap="none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15" y="313055"/>
            <a:ext cx="8371840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50800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2, 관련 연구 및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사례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4088" y="2145259"/>
            <a:ext cx="3456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/>
              <a:t>예방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</a:t>
            </a:r>
            <a:r>
              <a:rPr lang="ko-KR" altLang="en-US" dirty="0"/>
              <a:t>투입해 한 달간 방역 </a:t>
            </a:r>
            <a:r>
              <a:rPr lang="ko-KR" altLang="en-US" dirty="0" smtClean="0"/>
              <a:t>작업을 수행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방역 </a:t>
            </a:r>
            <a:r>
              <a:rPr lang="ko-KR" altLang="en-US" dirty="0"/>
              <a:t>차량으로 소독할 수 없는 축사 지붕 등지까지 세밀하게 방역해 </a:t>
            </a:r>
            <a:r>
              <a:rPr lang="en-US" altLang="ko-KR" dirty="0"/>
              <a:t>AI</a:t>
            </a:r>
            <a:r>
              <a:rPr lang="ko-KR" altLang="en-US" dirty="0"/>
              <a:t>의 추가 발생을 </a:t>
            </a:r>
            <a:r>
              <a:rPr lang="ko-KR" altLang="en-US" dirty="0" smtClean="0"/>
              <a:t>방지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4608512" cy="34790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202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5400000">
            <a:off x="3268186" y="2768633"/>
            <a:ext cx="2137581" cy="5338338"/>
            <a:chOff x="5652120" y="1988840"/>
            <a:chExt cx="1944216" cy="3578696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6" name="모서리가 둥근 직사각형 15"/>
            <p:cNvSpPr/>
            <p:nvPr/>
          </p:nvSpPr>
          <p:spPr>
            <a:xfrm>
              <a:off x="5652120" y="1988840"/>
              <a:ext cx="1944216" cy="357869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49916" y="2281305"/>
              <a:ext cx="1755262" cy="281549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471211" y="5173244"/>
              <a:ext cx="306034" cy="27198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408204" y="2132856"/>
              <a:ext cx="432048" cy="7200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 descr="C:\Users\E218-09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88" y="4618351"/>
            <a:ext cx="3900027" cy="171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439082"/>
            <a:ext cx="2857500" cy="285750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337" y="955212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스마트폰으로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블루투스를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조종</a:t>
            </a:r>
            <a:endParaRPr lang="en-US" altLang="ko-KR" dirty="0" smtClean="0"/>
          </a:p>
        </p:txBody>
      </p:sp>
      <p:sp>
        <p:nvSpPr>
          <p:cNvPr id="7" name="오른쪽 화살표 6"/>
          <p:cNvSpPr/>
          <p:nvPr/>
        </p:nvSpPr>
        <p:spPr>
          <a:xfrm>
            <a:off x="2218648" y="2582832"/>
            <a:ext cx="3024336" cy="67672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5" y="1728830"/>
            <a:ext cx="1489630" cy="2534084"/>
          </a:xfrm>
          <a:prstGeom prst="rect">
            <a:avLst/>
          </a:prstGeom>
          <a:ln>
            <a:noFill/>
          </a:ln>
        </p:spPr>
      </p:pic>
      <p:sp>
        <p:nvSpPr>
          <p:cNvPr id="20" name="오른쪽 화살표 19"/>
          <p:cNvSpPr/>
          <p:nvPr/>
        </p:nvSpPr>
        <p:spPr>
          <a:xfrm rot="5400000">
            <a:off x="2912615" y="5788960"/>
            <a:ext cx="477625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6200000">
            <a:off x="2925935" y="4843056"/>
            <a:ext cx="477625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2500675" y="5321402"/>
            <a:ext cx="481644" cy="3931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3345525" y="5321402"/>
            <a:ext cx="481644" cy="3931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5388822" y="5812368"/>
            <a:ext cx="477625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5402142" y="4866464"/>
            <a:ext cx="477625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4976882" y="5344810"/>
            <a:ext cx="481644" cy="393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5822725" y="5344810"/>
            <a:ext cx="481644" cy="3931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931168" y="4633050"/>
            <a:ext cx="780865" cy="4001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분사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77" y="2358108"/>
            <a:ext cx="1186524" cy="88154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88849" y="320998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dirty="0" smtClean="0">
                <a:solidFill>
                  <a:prstClr val="black"/>
                </a:solidFill>
              </a:rPr>
              <a:t> 모듈</a:t>
            </a:r>
            <a:r>
              <a:rPr lang="en-US" altLang="ko-KR" dirty="0" smtClean="0">
                <a:solidFill>
                  <a:prstClr val="black"/>
                </a:solidFill>
              </a:rPr>
              <a:t>HC-06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26" y="2358108"/>
            <a:ext cx="1572015" cy="108643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6084168" y="2924944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E218-09\Desktop\132102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746" y="3788852"/>
            <a:ext cx="1039523" cy="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064836" y="449672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카메라모듈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498234" y="3209988"/>
            <a:ext cx="14684" cy="723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 rot="5400000">
            <a:off x="3000177" y="-494918"/>
            <a:ext cx="3241393" cy="8352930"/>
            <a:chOff x="5652120" y="1988840"/>
            <a:chExt cx="1944216" cy="3578696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6" name="모서리가 둥근 직사각형 15"/>
            <p:cNvSpPr/>
            <p:nvPr/>
          </p:nvSpPr>
          <p:spPr>
            <a:xfrm>
              <a:off x="5652120" y="1988840"/>
              <a:ext cx="1944216" cy="357869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49916" y="2281305"/>
              <a:ext cx="1755262" cy="281549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471211" y="5173244"/>
              <a:ext cx="306034" cy="27198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408204" y="2132856"/>
              <a:ext cx="432048" cy="7200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33" name="Picture 2" descr="C:\Users\E218-09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71726"/>
            <a:ext cx="5832648" cy="261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 rot="5400000">
            <a:off x="2250573" y="3750135"/>
            <a:ext cx="552272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6200000">
            <a:off x="2263893" y="2804231"/>
            <a:ext cx="552272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0800000">
            <a:off x="1875956" y="3245254"/>
            <a:ext cx="481644" cy="45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747237" y="3259747"/>
            <a:ext cx="481644" cy="45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6613661" y="3752047"/>
            <a:ext cx="552272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6200000">
            <a:off x="6626981" y="2806143"/>
            <a:ext cx="552272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6239044" y="3247166"/>
            <a:ext cx="481644" cy="4545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058723" y="3233366"/>
            <a:ext cx="481644" cy="4545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305579" y="2433268"/>
            <a:ext cx="96499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/>
              <a:t>분사</a:t>
            </a:r>
            <a:endParaRPr lang="ko-KR" altLang="en-US" sz="2800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738244" y="1844824"/>
            <a:ext cx="642059" cy="88339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7622" y="1030058"/>
            <a:ext cx="21847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공중으로 띄우거나 아래로 내리기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559825" y="1844824"/>
            <a:ext cx="1063037" cy="203431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76441" y="567038"/>
            <a:ext cx="18959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전진하거나 후진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6903117" y="1043721"/>
            <a:ext cx="71335" cy="165115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6903117" y="1001319"/>
            <a:ext cx="414624" cy="288448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75551" y="5729201"/>
            <a:ext cx="32564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제자리에서 시계방향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반시계방향으로</a:t>
            </a:r>
            <a:r>
              <a:rPr lang="ko-KR" altLang="en-US" dirty="0" smtClean="0"/>
              <a:t> 회전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2116777" y="3701727"/>
            <a:ext cx="497744" cy="1947883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2724923" y="3779405"/>
            <a:ext cx="342137" cy="1824895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62446" y="5698941"/>
            <a:ext cx="26699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좌측또는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우측으로 이동</a:t>
            </a:r>
            <a:endParaRPr lang="ko-KR" altLang="en-US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6318045" y="3779406"/>
            <a:ext cx="386858" cy="1824894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7213522" y="3831934"/>
            <a:ext cx="83667" cy="1730996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5400000">
            <a:off x="1995047" y="2558324"/>
            <a:ext cx="2471660" cy="5338338"/>
            <a:chOff x="5652120" y="1988840"/>
            <a:chExt cx="1944216" cy="3578696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11" name="모서리가 둥근 직사각형 10"/>
            <p:cNvSpPr/>
            <p:nvPr/>
          </p:nvSpPr>
          <p:spPr>
            <a:xfrm>
              <a:off x="5652120" y="1988840"/>
              <a:ext cx="1944216" cy="357869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49916" y="2281305"/>
              <a:ext cx="1755262" cy="281549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471211" y="5173244"/>
              <a:ext cx="306034" cy="27198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6408204" y="2132856"/>
              <a:ext cx="432048" cy="72008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30" name="Picture 2" descr="C:\Users\E218-09\Desktop\말벌집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2" y="4127900"/>
            <a:ext cx="3813619" cy="219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9" y="1030400"/>
            <a:ext cx="2857500" cy="28575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수행 시나리오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789" y="1084094"/>
            <a:ext cx="189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살충제 분사</a:t>
            </a:r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1831253" y="5457745"/>
            <a:ext cx="552272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16200000">
            <a:off x="1844573" y="4511841"/>
            <a:ext cx="552272" cy="3964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 rot="10800000">
            <a:off x="1456636" y="4952864"/>
            <a:ext cx="481644" cy="45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2337480" y="4952864"/>
            <a:ext cx="481644" cy="4545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5400000">
            <a:off x="4197298" y="5459657"/>
            <a:ext cx="552272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6200000">
            <a:off x="4210618" y="4513753"/>
            <a:ext cx="552272" cy="3964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3822681" y="4954776"/>
            <a:ext cx="481644" cy="4545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4703525" y="4954776"/>
            <a:ext cx="481644" cy="4545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02" y="2516150"/>
            <a:ext cx="1478496" cy="1098942"/>
          </a:xfrm>
          <a:prstGeom prst="rect">
            <a:avLst/>
          </a:prstGeom>
        </p:spPr>
      </p:pic>
      <p:sp>
        <p:nvSpPr>
          <p:cNvPr id="46" name="오른쪽 화살표 45"/>
          <p:cNvSpPr/>
          <p:nvPr/>
        </p:nvSpPr>
        <p:spPr>
          <a:xfrm flipV="1">
            <a:off x="4472910" y="1967561"/>
            <a:ext cx="1971298" cy="65174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13" y="1322319"/>
            <a:ext cx="487624" cy="188884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79150" y="4275375"/>
            <a:ext cx="769376" cy="4001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분사</a:t>
            </a:r>
            <a:endParaRPr lang="ko-KR" altLang="en-US" sz="20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3621374" y="3732017"/>
            <a:ext cx="787379" cy="701902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973478" y="2808687"/>
            <a:ext cx="24707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ko-KR" altLang="en-US" dirty="0" err="1" smtClean="0"/>
              <a:t>서보모터를</a:t>
            </a:r>
            <a:r>
              <a:rPr lang="ko-KR" altLang="en-US" dirty="0" smtClean="0"/>
              <a:t> 작동시켜</a:t>
            </a:r>
            <a:endParaRPr lang="en-US" altLang="ko-KR" dirty="0"/>
          </a:p>
          <a:p>
            <a:r>
              <a:rPr lang="ko-KR" altLang="en-US" dirty="0" smtClean="0"/>
              <a:t>살충제 분사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00" y="1863925"/>
            <a:ext cx="929680" cy="11224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3" y="1863925"/>
            <a:ext cx="1572015" cy="1086437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190632" y="2619308"/>
            <a:ext cx="502728" cy="189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E218-09\Desktop\말벌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73" y="1220539"/>
            <a:ext cx="1581954" cy="10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14" y="4509120"/>
            <a:ext cx="1382159" cy="1027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60" y="1197887"/>
            <a:ext cx="1601502" cy="1601502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4, 시스템 구성도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2" y="1832451"/>
            <a:ext cx="1679842" cy="285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74" y="529998"/>
            <a:ext cx="3198429" cy="3198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17" y="1485472"/>
            <a:ext cx="1759572" cy="1216060"/>
          </a:xfrm>
          <a:prstGeom prst="rect">
            <a:avLst/>
          </a:prstGeom>
        </p:spPr>
      </p:pic>
      <p:cxnSp>
        <p:nvCxnSpPr>
          <p:cNvPr id="81" name="도형 60"/>
          <p:cNvCxnSpPr/>
          <p:nvPr/>
        </p:nvCxnSpPr>
        <p:spPr>
          <a:xfrm flipH="1" flipV="1">
            <a:off x="1869040" y="3387499"/>
            <a:ext cx="1714766" cy="255109"/>
          </a:xfrm>
          <a:prstGeom prst="line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도형 60"/>
          <p:cNvCxnSpPr/>
          <p:nvPr/>
        </p:nvCxnSpPr>
        <p:spPr>
          <a:xfrm flipH="1" flipV="1">
            <a:off x="7154111" y="2967850"/>
            <a:ext cx="156010" cy="1267042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83" y="1539076"/>
            <a:ext cx="918400" cy="11088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2079" y="3747565"/>
            <a:ext cx="115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드론</a:t>
            </a:r>
            <a:r>
              <a:rPr lang="ko-KR" altLang="en-US" sz="1600" dirty="0" smtClean="0"/>
              <a:t> 조종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26853" y="2826818"/>
            <a:ext cx="1539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서보모터</a:t>
            </a:r>
            <a:r>
              <a:rPr lang="ko-KR" altLang="en-US" sz="1400" dirty="0" smtClean="0"/>
              <a:t> 작동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54322" y="329007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살충제 </a:t>
            </a:r>
            <a:r>
              <a:rPr lang="ko-KR" altLang="en-US" dirty="0" smtClean="0"/>
              <a:t>분사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2" y="3200948"/>
            <a:ext cx="1327953" cy="986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83806" y="412638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dirty="0" smtClean="0">
                <a:solidFill>
                  <a:prstClr val="black"/>
                </a:solidFill>
              </a:rPr>
              <a:t> 모듈</a:t>
            </a:r>
            <a:r>
              <a:rPr lang="en-US" altLang="ko-KR" dirty="0" smtClean="0">
                <a:solidFill>
                  <a:prstClr val="black"/>
                </a:solidFill>
              </a:rPr>
              <a:t>HC-06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996825" y="2129212"/>
            <a:ext cx="785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106303" y="2647928"/>
            <a:ext cx="226545" cy="86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 descr="C:\Users\E218-09\Desktop\말벌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15" y="4509120"/>
            <a:ext cx="1581954" cy="10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E218-09\Desktop\132102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41" y="3211550"/>
            <a:ext cx="1039523" cy="77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148064" y="39014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카메라모듈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OV7670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984096" y="2324624"/>
            <a:ext cx="405418" cy="106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52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Pages>22</Pages>
  <Words>545</Words>
  <Characters>0</Characters>
  <Application>Microsoft Office PowerPoint</Application>
  <DocSecurity>0</DocSecurity>
  <PresentationFormat>화면 슬라이드 쇼(4:3)</PresentationFormat>
  <Lines>0</Lines>
  <Paragraphs>199</Paragraphs>
  <Slides>17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나눔고딕</vt:lpstr>
      <vt:lpstr>맑은 고딕</vt:lpstr>
      <vt:lpstr>Wingdings</vt:lpstr>
      <vt:lpstr>HY견고딕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E218-09</cp:lastModifiedBy>
  <cp:revision>217</cp:revision>
  <dcterms:modified xsi:type="dcterms:W3CDTF">2017-03-16T06:21:17Z</dcterms:modified>
</cp:coreProperties>
</file>